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906000" cy="6858000" type="A4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8" roundtripDataSignature="AMtx7miQ6qibgGiLkD+JlYLm7jKNpspJ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2F2F2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F0F748-7AA5-4B90-91AD-3F4FFDBD375E}">
  <a:tblStyle styleId="{69F0F748-7AA5-4B90-91AD-3F4FFDBD375E}" styleName="Table_0">
    <a:wholeTbl>
      <a:tcTxStyle b="off" i="off">
        <a:font>
          <a:latin typeface="游ゴシック"/>
          <a:ea typeface="游ゴシック"/>
          <a:cs typeface="游ゴシック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游ゴシック"/>
          <a:ea typeface="游ゴシック"/>
          <a:cs typeface="游ゴシック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2" autoAdjust="0"/>
  </p:normalViewPr>
  <p:slideViewPr>
    <p:cSldViewPr snapToGrid="0">
      <p:cViewPr>
        <p:scale>
          <a:sx n="75" d="100"/>
          <a:sy n="75" d="100"/>
        </p:scale>
        <p:origin x="108" y="81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NULL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2"/>
            <a:ext cx="2919413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4763" y="2"/>
            <a:ext cx="2919412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9371013"/>
            <a:ext cx="2919413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38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3102" y="4686300"/>
            <a:ext cx="5389563" cy="4440238"/>
          </a:xfrm>
          <a:prstGeom prst="rect">
            <a:avLst/>
          </a:prstGeom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7389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5251052" y="2203053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917178" y="128985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75"/>
              <a:buFont typeface="Arial"/>
              <a:buNone/>
              <a:defRPr sz="48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rgbClr val="888888"/>
              </a:buClr>
              <a:buSzPts val="1950"/>
              <a:buNone/>
              <a:defRPr sz="195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625"/>
              <a:buNone/>
              <a:defRPr sz="162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463"/>
              <a:buNone/>
              <a:defRPr sz="1463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rgbClr val="888888"/>
              </a:buClr>
              <a:buSzPts val="1300"/>
              <a:buNone/>
              <a:defRPr sz="13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950"/>
              <a:buNone/>
              <a:defRPr sz="1950" b="1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None/>
              <a:defRPr sz="1625" b="1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None/>
              <a:defRPr sz="1463" b="1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&#10;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73062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Char char="•"/>
              <a:defRPr sz="2275"/>
            </a:lvl2pPr>
            <a:lvl3pPr marL="1371600" lvl="2" indent="-3524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Char char="•"/>
              <a:defRPr sz="1950"/>
            </a:lvl3pPr>
            <a:lvl4pPr marL="1828800" lvl="3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4pPr>
            <a:lvl5pPr marL="2286000" lvl="4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5pPr>
            <a:lvl6pPr marL="2743200" lvl="5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6pPr>
            <a:lvl7pPr marL="3200400" lvl="6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7pPr>
            <a:lvl8pPr marL="3657600" lvl="7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8pPr>
            <a:lvl9pPr marL="4114800" lvl="8" indent="-331787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None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None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1pPr>
            <a:lvl2pPr marL="914400" lvl="1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138"/>
              <a:buNone/>
              <a:defRPr sz="1138"/>
            </a:lvl2pPr>
            <a:lvl3pPr marL="1371600" lvl="2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marL="1828800" lvl="3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4pPr>
            <a:lvl5pPr marL="2286000" lvl="4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5pPr>
            <a:lvl6pPr marL="2743200" lvl="5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6pPr>
            <a:lvl7pPr marL="3200400" lvl="6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7pPr>
            <a:lvl8pPr marL="3657600" lvl="7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8pPr>
            <a:lvl9pPr marL="4114800" lvl="8" indent="-2286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813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&#10;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2777332" y="-270669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75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73062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275"/>
              <a:buFont typeface="Arial"/>
              <a:buChar char="•"/>
              <a:defRPr sz="22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242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950"/>
              <a:buFont typeface="Arial"/>
              <a:buChar char="•"/>
              <a:defRPr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78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25"/>
              <a:buFont typeface="Arial"/>
              <a:buChar char="•"/>
              <a:defRPr sz="162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1500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63"/>
              <a:buFont typeface="Arial"/>
              <a:buChar char="•"/>
              <a:defRPr sz="146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75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title"/>
          </p:nvPr>
        </p:nvSpPr>
        <p:spPr>
          <a:xfrm>
            <a:off x="3620485" y="-53036"/>
            <a:ext cx="312096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1900"/>
            </a:pPr>
            <a:r>
              <a:rPr lang="ja-JP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○○○○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（申請者名）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</a:t>
            </a:r>
            <a:endParaRPr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-82847" y="391424"/>
            <a:ext cx="9848966" cy="63579"/>
            <a:chOff x="-3175" y="476672"/>
            <a:chExt cx="9910806" cy="110465"/>
          </a:xfrm>
        </p:grpSpPr>
        <p:cxnSp>
          <p:nvCxnSpPr>
            <p:cNvPr id="100" name="Google Shape;100;p1"/>
            <p:cNvCxnSpPr/>
            <p:nvPr/>
          </p:nvCxnSpPr>
          <p:spPr>
            <a:xfrm>
              <a:off x="1631" y="476672"/>
              <a:ext cx="9906000" cy="0"/>
            </a:xfrm>
            <a:prstGeom prst="straightConnector1">
              <a:avLst/>
            </a:prstGeom>
            <a:noFill/>
            <a:ln w="5715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-3175" y="535980"/>
              <a:ext cx="9906000" cy="0"/>
            </a:xfrm>
            <a:prstGeom prst="straightConnector1">
              <a:avLst/>
            </a:prstGeom>
            <a:noFill/>
            <a:ln w="6350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/>
            <p:nvPr/>
          </p:nvCxnSpPr>
          <p:spPr>
            <a:xfrm>
              <a:off x="1631" y="587137"/>
              <a:ext cx="9906000" cy="0"/>
            </a:xfrm>
            <a:prstGeom prst="straightConnector1">
              <a:avLst/>
            </a:prstGeom>
            <a:noFill/>
            <a:ln w="60325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1" name="Google Shape;105;p1"/>
          <p:cNvSpPr txBox="1"/>
          <p:nvPr/>
        </p:nvSpPr>
        <p:spPr>
          <a:xfrm>
            <a:off x="79975" y="767689"/>
            <a:ext cx="7067504" cy="70397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（本事業における取組内容について、簡潔に記載してください。）</a:t>
            </a:r>
            <a:endParaRPr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graphicFrame>
        <p:nvGraphicFramePr>
          <p:cNvPr id="24" name="Google Shape;88;p1"/>
          <p:cNvGraphicFramePr/>
          <p:nvPr>
            <p:extLst>
              <p:ext uri="{D42A27DB-BD31-4B8C-83A1-F6EECF244321}">
                <p14:modId xmlns:p14="http://schemas.microsoft.com/office/powerpoint/2010/main" val="2215477118"/>
              </p:ext>
            </p:extLst>
          </p:nvPr>
        </p:nvGraphicFramePr>
        <p:xfrm>
          <a:off x="127000" y="1545897"/>
          <a:ext cx="9703802" cy="5288966"/>
        </p:xfrm>
        <a:graphic>
          <a:graphicData uri="http://schemas.openxmlformats.org/drawingml/2006/table">
            <a:tbl>
              <a:tblPr firstRow="1" bandRow="1">
                <a:noFill/>
                <a:tableStyleId>{69F0F748-7AA5-4B90-91AD-3F4FFDBD375E}</a:tableStyleId>
              </a:tblPr>
              <a:tblGrid>
                <a:gridCol w="1459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連携先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endParaRPr lang="ja-JP" altLang="en-US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863330"/>
                  </a:ext>
                </a:extLst>
              </a:tr>
              <a:tr h="4006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活用する文化資源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28834"/>
                  </a:ext>
                </a:extLst>
              </a:tr>
              <a:tr h="452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文化・地域・産業等が抱える課題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93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造成する文化観光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コンテンツの内容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183781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　誘客効果・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消費拡大効果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8855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持続可能な文化や観光への寄与度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343339"/>
                  </a:ext>
                </a:extLst>
              </a:tr>
              <a:tr h="25749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独自性など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アピールポイント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805406"/>
                  </a:ext>
                </a:extLst>
              </a:tr>
            </a:tbl>
          </a:graphicData>
        </a:graphic>
      </p:graphicFrame>
      <p:sp>
        <p:nvSpPr>
          <p:cNvPr id="25" name="Google Shape;92;p1"/>
          <p:cNvSpPr txBox="1">
            <a:spLocks/>
          </p:cNvSpPr>
          <p:nvPr/>
        </p:nvSpPr>
        <p:spPr>
          <a:xfrm>
            <a:off x="7258499" y="767689"/>
            <a:ext cx="2519921" cy="7039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事業費：〇○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（補助要望額：〇○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○○○千円）</a:t>
            </a:r>
          </a:p>
        </p:txBody>
      </p:sp>
      <p:sp>
        <p:nvSpPr>
          <p:cNvPr id="93" name="Google Shape;93;p1"/>
          <p:cNvSpPr txBox="1"/>
          <p:nvPr/>
        </p:nvSpPr>
        <p:spPr>
          <a:xfrm>
            <a:off x="7229355" y="3003819"/>
            <a:ext cx="2531988" cy="2308284"/>
          </a:xfrm>
          <a:prstGeom prst="rect">
            <a:avLst/>
          </a:prstGeom>
          <a:noFill/>
          <a:ln w="12700" cap="flat" cmpd="sng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の内容が分かる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イメージ図、写真等を</a:t>
            </a:r>
            <a:r>
              <a:rPr lang="ja-JP" altLang="en-US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添付</a:t>
            </a:r>
            <a:r>
              <a:rPr lang="ja-JP" sz="1200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してください。</a:t>
            </a: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20" name="Google Shape;104;p1"/>
          <p:cNvSpPr/>
          <p:nvPr/>
        </p:nvSpPr>
        <p:spPr>
          <a:xfrm>
            <a:off x="86733" y="532153"/>
            <a:ext cx="1132467" cy="2355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b="1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事業の概要</a:t>
            </a:r>
            <a:endParaRPr sz="1400" b="1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256759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title"/>
          </p:nvPr>
        </p:nvSpPr>
        <p:spPr>
          <a:xfrm>
            <a:off x="3620485" y="-53036"/>
            <a:ext cx="312096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ts val="1900"/>
            </a:pPr>
            <a:r>
              <a:rPr lang="ja-JP" altLang="ja-JP" sz="18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○○○○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申請者名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）</a:t>
            </a:r>
            <a:r>
              <a:rPr 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</a:t>
            </a:r>
            <a:endParaRPr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-82847" y="391424"/>
            <a:ext cx="9848966" cy="63579"/>
            <a:chOff x="-3175" y="476672"/>
            <a:chExt cx="9910806" cy="110465"/>
          </a:xfrm>
        </p:grpSpPr>
        <p:cxnSp>
          <p:nvCxnSpPr>
            <p:cNvPr id="100" name="Google Shape;100;p1"/>
            <p:cNvCxnSpPr/>
            <p:nvPr/>
          </p:nvCxnSpPr>
          <p:spPr>
            <a:xfrm>
              <a:off x="1631" y="476672"/>
              <a:ext cx="9906000" cy="0"/>
            </a:xfrm>
            <a:prstGeom prst="straightConnector1">
              <a:avLst/>
            </a:prstGeom>
            <a:noFill/>
            <a:ln w="5715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1" name="Google Shape;101;p1"/>
            <p:cNvCxnSpPr/>
            <p:nvPr/>
          </p:nvCxnSpPr>
          <p:spPr>
            <a:xfrm>
              <a:off x="-3175" y="535980"/>
              <a:ext cx="9906000" cy="0"/>
            </a:xfrm>
            <a:prstGeom prst="straightConnector1">
              <a:avLst/>
            </a:prstGeom>
            <a:noFill/>
            <a:ln w="63500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2" name="Google Shape;102;p1"/>
            <p:cNvCxnSpPr/>
            <p:nvPr/>
          </p:nvCxnSpPr>
          <p:spPr>
            <a:xfrm>
              <a:off x="1631" y="587137"/>
              <a:ext cx="9906000" cy="0"/>
            </a:xfrm>
            <a:prstGeom prst="straightConnector1">
              <a:avLst/>
            </a:prstGeom>
            <a:noFill/>
            <a:ln w="60325" cap="flat" cmpd="sng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rgbClr val="FFC000"/>
                  </a:gs>
                  <a:gs pos="83000">
                    <a:srgbClr val="FFC000"/>
                  </a:gs>
                  <a:gs pos="100000">
                    <a:srgbClr val="FF9900"/>
                  </a:gs>
                </a:gsLst>
                <a:lin ang="5400000" scaled="1"/>
              </a:gra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1" name="Google Shape;105;p1"/>
          <p:cNvSpPr txBox="1"/>
          <p:nvPr/>
        </p:nvSpPr>
        <p:spPr>
          <a:xfrm>
            <a:off x="79975" y="767689"/>
            <a:ext cx="7067504" cy="70397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（本事業における取組内容について、簡潔に記載してください。）</a:t>
            </a:r>
            <a:endParaRPr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graphicFrame>
        <p:nvGraphicFramePr>
          <p:cNvPr id="24" name="Google Shape;88;p1"/>
          <p:cNvGraphicFramePr/>
          <p:nvPr>
            <p:extLst>
              <p:ext uri="{D42A27DB-BD31-4B8C-83A1-F6EECF244321}">
                <p14:modId xmlns:p14="http://schemas.microsoft.com/office/powerpoint/2010/main" val="4218856942"/>
              </p:ext>
            </p:extLst>
          </p:nvPr>
        </p:nvGraphicFramePr>
        <p:xfrm>
          <a:off x="127000" y="1545897"/>
          <a:ext cx="9703802" cy="5288966"/>
        </p:xfrm>
        <a:graphic>
          <a:graphicData uri="http://schemas.openxmlformats.org/drawingml/2006/table">
            <a:tbl>
              <a:tblPr firstRow="1" bandRow="1">
                <a:noFill/>
                <a:tableStyleId>{69F0F748-7AA5-4B90-91AD-3F4FFDBD375E}</a:tableStyleId>
              </a:tblPr>
              <a:tblGrid>
                <a:gridCol w="1459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4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連携先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endParaRPr lang="ja-JP" altLang="en-US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863330"/>
                  </a:ext>
                </a:extLst>
              </a:tr>
              <a:tr h="400692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Meiryo"/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活用する文化資源</a:t>
                      </a:r>
                      <a:endParaRPr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528834"/>
                  </a:ext>
                </a:extLst>
              </a:tr>
              <a:tr h="4520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文化・地域・産業等が抱える課題</a:t>
                      </a: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393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造成する文化観光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コンテンツの内容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183781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　誘客効果・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消費拡大効果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88855"/>
                  </a:ext>
                </a:extLst>
              </a:tr>
              <a:tr h="22860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持続可能な文化や観光への寄与度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343339"/>
                  </a:ext>
                </a:extLst>
              </a:tr>
              <a:tr h="25749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独自性など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200" b="1" dirty="0">
                          <a:solidFill>
                            <a:schemeClr val="tx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Meiryo"/>
                          <a:sym typeface="Meiryo"/>
                        </a:rPr>
                        <a:t>アピールポイント</a:t>
                      </a:r>
                      <a:endParaRPr lang="en-US" altLang="ja-JP" sz="1200" b="1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"/>
                        <a:sym typeface="Meiryo"/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805406"/>
                  </a:ext>
                </a:extLst>
              </a:tr>
            </a:tbl>
          </a:graphicData>
        </a:graphic>
      </p:graphicFrame>
      <p:sp>
        <p:nvSpPr>
          <p:cNvPr id="25" name="Google Shape;92;p1"/>
          <p:cNvSpPr txBox="1">
            <a:spLocks/>
          </p:cNvSpPr>
          <p:nvPr/>
        </p:nvSpPr>
        <p:spPr>
          <a:xfrm>
            <a:off x="7258499" y="767689"/>
            <a:ext cx="2519921" cy="70397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57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事業費：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〇○</a:t>
            </a:r>
            <a:r>
              <a:rPr lang="en-US" alt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千円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buSzPts val="1900"/>
              <a:buFont typeface="Meiryo"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（補助要望額：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〇○</a:t>
            </a:r>
            <a:r>
              <a:rPr lang="en-US" alt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○○○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千円）</a:t>
            </a:r>
          </a:p>
        </p:txBody>
      </p:sp>
      <p:sp>
        <p:nvSpPr>
          <p:cNvPr id="93" name="Google Shape;93;p1"/>
          <p:cNvSpPr txBox="1"/>
          <p:nvPr/>
        </p:nvSpPr>
        <p:spPr>
          <a:xfrm>
            <a:off x="7229355" y="3003819"/>
            <a:ext cx="2531988" cy="2308284"/>
          </a:xfrm>
          <a:prstGeom prst="rect">
            <a:avLst/>
          </a:prstGeom>
          <a:noFill/>
          <a:ln w="12700" cap="flat" cmpd="sng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游ゴシック" panose="020B0400000000000000" pitchFamily="50" charset="-128"/>
              <a:buChar char="※"/>
            </a:pPr>
            <a:r>
              <a:rPr 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の内容が分かる</a:t>
            </a:r>
            <a:r>
              <a:rPr 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イメージ図、写真等を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添付</a:t>
            </a:r>
            <a:r>
              <a:rPr 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してください。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20" name="Google Shape;104;p1"/>
          <p:cNvSpPr/>
          <p:nvPr/>
        </p:nvSpPr>
        <p:spPr>
          <a:xfrm>
            <a:off x="86733" y="532153"/>
            <a:ext cx="1132467" cy="2355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b="1" dirty="0">
                <a:solidFill>
                  <a:schemeClr val="dk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事業の概要</a:t>
            </a:r>
            <a:endParaRPr sz="1400" b="1" dirty="0">
              <a:solidFill>
                <a:schemeClr val="dk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12" name="Google Shape;105;p1">
            <a:extLst>
              <a:ext uri="{FF2B5EF4-FFF2-40B4-BE49-F238E27FC236}">
                <a16:creationId xmlns:a16="http://schemas.microsoft.com/office/drawing/2014/main" id="{8D16F7AF-8BC4-4BD7-9815-6119CDB74B7A}"/>
              </a:ext>
            </a:extLst>
          </p:cNvPr>
          <p:cNvSpPr txBox="1"/>
          <p:nvPr/>
        </p:nvSpPr>
        <p:spPr>
          <a:xfrm>
            <a:off x="1621813" y="2902215"/>
            <a:ext cx="5636686" cy="1119452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（旅行商品としての完成イメージを詳しく記載してください）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テーマ、場所、誰と何をするのか？ターゲットとなる客層</a:t>
            </a:r>
            <a:r>
              <a:rPr lang="en-US" alt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…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など、実際に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本県を訪れる旅行者が文化と触れ合うことを具体的にイメージできる内容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　で記載してください。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13" name="Google Shape;105;p1">
            <a:extLst>
              <a:ext uri="{FF2B5EF4-FFF2-40B4-BE49-F238E27FC236}">
                <a16:creationId xmlns:a16="http://schemas.microsoft.com/office/drawing/2014/main" id="{A5AD0823-B674-49BB-ABFA-6B862BCB4354}"/>
              </a:ext>
            </a:extLst>
          </p:cNvPr>
          <p:cNvSpPr txBox="1"/>
          <p:nvPr/>
        </p:nvSpPr>
        <p:spPr>
          <a:xfrm>
            <a:off x="1672611" y="5467617"/>
            <a:ext cx="5636686" cy="461241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想定する（目標とする）誘客人数や消費額などを具体的に記載してください。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（例）年間誘客人数●●人、■■焼の認知度向上と販売拡大●●円　など</a:t>
            </a:r>
            <a:endParaRPr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14" name="Google Shape;105;p1">
            <a:extLst>
              <a:ext uri="{FF2B5EF4-FFF2-40B4-BE49-F238E27FC236}">
                <a16:creationId xmlns:a16="http://schemas.microsoft.com/office/drawing/2014/main" id="{E5A4FF07-895E-4EE3-89FF-C6CE94483F1B}"/>
              </a:ext>
            </a:extLst>
          </p:cNvPr>
          <p:cNvSpPr txBox="1"/>
          <p:nvPr/>
        </p:nvSpPr>
        <p:spPr>
          <a:xfrm>
            <a:off x="1672611" y="5933288"/>
            <a:ext cx="7081922" cy="461241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補助事業終了後も、自走して継続する事業イメージを記載してください。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（例）海外</a:t>
            </a:r>
            <a:r>
              <a:rPr lang="en-US" altLang="ja-JP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OTA</a:t>
            </a: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と連携し、インバウンド向けの着地型旅行商品として、販売を継続する。など</a:t>
            </a:r>
            <a:endParaRPr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2" name="Google Shape;105;p1">
            <a:extLst>
              <a:ext uri="{FF2B5EF4-FFF2-40B4-BE49-F238E27FC236}">
                <a16:creationId xmlns:a16="http://schemas.microsoft.com/office/drawing/2014/main" id="{5BC30DE7-D7C4-5FFF-3BCC-B075E51D0F52}"/>
              </a:ext>
            </a:extLst>
          </p:cNvPr>
          <p:cNvSpPr txBox="1"/>
          <p:nvPr/>
        </p:nvSpPr>
        <p:spPr>
          <a:xfrm>
            <a:off x="1660898" y="1601962"/>
            <a:ext cx="5636686" cy="310964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○○ツーリスト、○○工房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3" name="Google Shape;105;p1">
            <a:extLst>
              <a:ext uri="{FF2B5EF4-FFF2-40B4-BE49-F238E27FC236}">
                <a16:creationId xmlns:a16="http://schemas.microsoft.com/office/drawing/2014/main" id="{77EC8A1A-36F3-A53B-5F1D-0F0414422122}"/>
              </a:ext>
            </a:extLst>
          </p:cNvPr>
          <p:cNvSpPr txBox="1"/>
          <p:nvPr/>
        </p:nvSpPr>
        <p:spPr>
          <a:xfrm>
            <a:off x="1672611" y="1991926"/>
            <a:ext cx="5636686" cy="310964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"/>
                <a:sym typeface="Meiryo"/>
              </a:rPr>
              <a:t>○○文化（文化の説明を簡潔に記載してください）</a:t>
            </a:r>
            <a:endParaRPr lang="en-US" altLang="ja-JP" sz="12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Meiryo"/>
              <a:sym typeface="Meiryo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8CB36A4-9284-0AB8-CFE1-EC3B1F6B7068}"/>
              </a:ext>
            </a:extLst>
          </p:cNvPr>
          <p:cNvSpPr/>
          <p:nvPr/>
        </p:nvSpPr>
        <p:spPr>
          <a:xfrm>
            <a:off x="8496300" y="88900"/>
            <a:ext cx="1104900" cy="443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記載例</a:t>
            </a:r>
          </a:p>
        </p:txBody>
      </p:sp>
    </p:spTree>
    <p:extLst>
      <p:ext uri="{BB962C8B-B14F-4D97-AF65-F5344CB8AC3E}">
        <p14:creationId xmlns:p14="http://schemas.microsoft.com/office/powerpoint/2010/main" val="1830696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357</Words>
  <Application>Microsoft Office PowerPoint</Application>
  <PresentationFormat>A4 210 x 297 mm</PresentationFormat>
  <Paragraphs>60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Meiryo UI</vt:lpstr>
      <vt:lpstr>Meiryo</vt:lpstr>
      <vt:lpstr>游ゴシック</vt:lpstr>
      <vt:lpstr>Arial</vt:lpstr>
      <vt:lpstr>Office テーマ</vt:lpstr>
      <vt:lpstr>○○○○事業（申請者名）　</vt:lpstr>
      <vt:lpstr>○○○○事業（申請者名）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○○を活用した○○事業【○○県○○市】</dc:title>
  <dc:creator>行政情報システム室</dc:creator>
  <cp:lastModifiedBy>三矢　栄峰</cp:lastModifiedBy>
  <cp:revision>58</cp:revision>
  <cp:lastPrinted>2023-05-15T13:34:08Z</cp:lastPrinted>
  <dcterms:created xsi:type="dcterms:W3CDTF">2007-11-06T12:19:33Z</dcterms:created>
  <dcterms:modified xsi:type="dcterms:W3CDTF">2024-05-14T06:15:31Z</dcterms:modified>
</cp:coreProperties>
</file>